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8"/>
    <p:restoredTop sz="86418"/>
  </p:normalViewPr>
  <p:slideViewPr>
    <p:cSldViewPr>
      <p:cViewPr varScale="1">
        <p:scale>
          <a:sx n="108" d="100"/>
          <a:sy n="108" d="100"/>
        </p:scale>
        <p:origin x="19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46432-D138-B74D-9F74-3F096B198CF7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C39D0-5E53-624E-BC82-0D99F3292F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45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810439FA-B41F-3B4C-A764-0D4BEAA95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342953" y="1189480"/>
            <a:ext cx="7772400" cy="1470025"/>
          </a:xfrm>
        </p:spPr>
        <p:txBody>
          <a:bodyPr/>
          <a:lstStyle>
            <a:lvl1pPr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Titolo</a:t>
            </a:r>
          </a:p>
        </p:txBody>
      </p:sp>
      <p:pic>
        <p:nvPicPr>
          <p:cNvPr id="9" name="Immagine 8" descr="logo lattes bianco.psd">
            <a:extLst>
              <a:ext uri="{FF2B5EF4-FFF2-40B4-BE49-F238E27FC236}">
                <a16:creationId xmlns:a16="http://schemas.microsoft.com/office/drawing/2014/main" id="{E784A149-F9A5-F44F-A66F-6A9F685EBA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1060450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32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839" userDrawn="1">
          <p15:clr>
            <a:srgbClr val="FBAE40"/>
          </p15:clr>
        </p15:guide>
        <p15:guide id="4" orient="horz" pos="7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52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215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D07A-5312-4757-A6A8-3299142A6291}" type="datetimeFigureOut">
              <a:rPr lang="it-IT" smtClean="0"/>
              <a:pPr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EBF82-92B2-45A9-BBA1-C55A9F440E4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84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foglio quadretti.psd">
            <a:extLst>
              <a:ext uri="{FF2B5EF4-FFF2-40B4-BE49-F238E27FC236}">
                <a16:creationId xmlns:a16="http://schemas.microsoft.com/office/drawing/2014/main" id="{D4247A78-33FE-3842-B42F-CD97C3BE5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-26988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7200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48511B8-C38F-C145-8388-A0B1BFD86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4536000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12" name="Immagine 11" descr="foglio quadretti.psd">
            <a:extLst>
              <a:ext uri="{FF2B5EF4-FFF2-40B4-BE49-F238E27FC236}">
                <a16:creationId xmlns:a16="http://schemas.microsoft.com/office/drawing/2014/main" id="{DCBD5901-9947-CF43-8125-6AA1D5B3A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6552" r="8826" b="82840"/>
          <a:stretch>
            <a:fillRect/>
          </a:stretch>
        </p:blipFill>
        <p:spPr bwMode="auto">
          <a:xfrm>
            <a:off x="0" y="6179304"/>
            <a:ext cx="9144000" cy="1168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5" descr="logo LATTES OK nero.jpg">
            <a:extLst>
              <a:ext uri="{FF2B5EF4-FFF2-40B4-BE49-F238E27FC236}">
                <a16:creationId xmlns:a16="http://schemas.microsoft.com/office/drawing/2014/main" id="{125C3238-CC32-F944-95BE-C78ED9AC2D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52151"/>
            <a:ext cx="4000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345C4A-E5DC-734A-87BD-16352F6EE69A}"/>
              </a:ext>
            </a:extLst>
          </p:cNvPr>
          <p:cNvSpPr txBox="1"/>
          <p:nvPr userDrawn="1"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2476029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924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22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19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70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84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548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C8DDF-FFAB-405B-A3EA-6D52D3D3F393}" type="datetimeFigureOut">
              <a:rPr lang="it-IT" smtClean="0"/>
              <a:t>16/04/21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46D2F9-D3CF-48AE-8960-CE6F3423A2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66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94183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9ECEBFE-0FA8-D145-AB92-38D52B679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7739" y="-171400"/>
            <a:ext cx="16492881" cy="7128792"/>
          </a:xfrm>
          <a:prstGeom prst="rect">
            <a:avLst/>
          </a:prstGeom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61132F5A-E0A2-DC4D-98FC-85F2961DB771}"/>
              </a:ext>
            </a:extLst>
          </p:cNvPr>
          <p:cNvSpPr txBox="1">
            <a:spLocks/>
          </p:cNvSpPr>
          <p:nvPr/>
        </p:nvSpPr>
        <p:spPr>
          <a:xfrm>
            <a:off x="1659632" y="63266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5400" b="1" dirty="0"/>
              <a:t>Prismi e piramidi:</a:t>
            </a:r>
            <a:br>
              <a:rPr lang="it-IT" sz="5400" b="1" dirty="0"/>
            </a:br>
            <a:r>
              <a:rPr lang="it-IT" sz="5400" b="1" dirty="0"/>
              <a:t>superficie e volume</a:t>
            </a:r>
            <a:endParaRPr lang="it-IT" sz="5400" dirty="0"/>
          </a:p>
        </p:txBody>
      </p:sp>
      <p:pic>
        <p:nvPicPr>
          <p:cNvPr id="5" name="Immagine 4" descr="logo LATTES OK nero.psd">
            <a:extLst>
              <a:ext uri="{FF2B5EF4-FFF2-40B4-BE49-F238E27FC236}">
                <a16:creationId xmlns:a16="http://schemas.microsoft.com/office/drawing/2014/main" id="{B8AD6810-4C73-D84C-AA9A-EA0F2AB8D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267"/>
            <a:ext cx="948878" cy="9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CC603FD-E623-AE47-BAC5-DAAD58BFFA63}"/>
              </a:ext>
            </a:extLst>
          </p:cNvPr>
          <p:cNvSpPr txBox="1"/>
          <p:nvPr/>
        </p:nvSpPr>
        <p:spPr>
          <a:xfrm>
            <a:off x="305780" y="6425257"/>
            <a:ext cx="85324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© 2021 S. Lattes &amp; C. Editori SpA Torino</a:t>
            </a:r>
          </a:p>
        </p:txBody>
      </p:sp>
    </p:spTree>
    <p:extLst>
      <p:ext uri="{BB962C8B-B14F-4D97-AF65-F5344CB8AC3E}">
        <p14:creationId xmlns:p14="http://schemas.microsoft.com/office/powerpoint/2010/main" val="4158548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Superficie dei 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474840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PARALLELEPIPEDO RETTANGOLO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Consideriamo un parallelepipedo rettangolo di dimensioni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h</a:t>
            </a:r>
            <a:r>
              <a:rPr lang="it-IT" dirty="0">
                <a:effectLst/>
              </a:rPr>
              <a:t> dove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 sono le dimensioni di base e </a:t>
            </a:r>
            <a:r>
              <a:rPr lang="it-IT" i="1" dirty="0">
                <a:effectLst/>
              </a:rPr>
              <a:t>h</a:t>
            </a:r>
            <a:r>
              <a:rPr lang="it-IT" dirty="0">
                <a:effectLst/>
              </a:rPr>
              <a:t> è la misura dell’altezza.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laterale di un parallelepipedo rettangolo </a:t>
            </a:r>
            <a:r>
              <a:rPr lang="it-IT" dirty="0">
                <a:effectLst/>
              </a:rPr>
              <a:t>si ottiene moltiplicando il perimetro di base per la misura dell’altezza:</a:t>
            </a:r>
            <a:endParaRPr lang="it-IT" dirty="0"/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l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 </a:t>
            </a:r>
            <a:r>
              <a:rPr lang="it-IT" b="1" i="1" dirty="0">
                <a:effectLst/>
              </a:rPr>
              <a:t>2p ·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totale di un parallelepipedo rettangolo </a:t>
            </a:r>
            <a:r>
              <a:rPr lang="it-IT" dirty="0">
                <a:effectLst/>
              </a:rPr>
              <a:t>si ottiene addizionando l’area della superficie laterale e l’area delle due basi:</a:t>
            </a: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t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A</a:t>
            </a:r>
            <a:r>
              <a:rPr lang="it-IT" b="1" i="1" baseline="-25000" dirty="0">
                <a:effectLst/>
              </a:rPr>
              <a:t>l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+</a:t>
            </a:r>
            <a:r>
              <a:rPr lang="it-IT" b="1" i="1" dirty="0">
                <a:effectLst/>
              </a:rPr>
              <a:t> 2A</a:t>
            </a:r>
            <a:r>
              <a:rPr lang="it-IT" b="1" i="1" baseline="-25000" dirty="0">
                <a:effectLst/>
              </a:rPr>
              <a:t>b</a:t>
            </a:r>
            <a:r>
              <a:rPr lang="it-IT" b="1" i="1" dirty="0">
                <a:effectLst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00B506-0438-AB46-A899-2EBF3A12B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65" r="72161" b="19784"/>
          <a:stretch/>
        </p:blipFill>
        <p:spPr>
          <a:xfrm>
            <a:off x="5220073" y="1916832"/>
            <a:ext cx="936104" cy="165618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10F96B-BCB8-0F4D-B34A-A9BD315D3F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79" t="-1372" r="-648" b="-1973"/>
          <a:stretch/>
        </p:blipFill>
        <p:spPr>
          <a:xfrm>
            <a:off x="6444210" y="1376772"/>
            <a:ext cx="237626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0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Superficie dei 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CUBO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superficie laterale del cubo è costituita da quattro quadrati congruenti di area </a:t>
            </a:r>
            <a:r>
              <a:rPr lang="it-IT" i="1" dirty="0">
                <a:effectLst/>
              </a:rPr>
              <a:t>l</a:t>
            </a:r>
            <a:r>
              <a:rPr lang="it-IT" baseline="30000" dirty="0">
                <a:effectLst/>
              </a:rPr>
              <a:t>2</a:t>
            </a:r>
            <a:r>
              <a:rPr lang="it-IT" dirty="0">
                <a:effectLst/>
              </a:rPr>
              <a:t>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laterale di un cubo </a:t>
            </a:r>
            <a:r>
              <a:rPr lang="it-IT" dirty="0">
                <a:effectLst/>
              </a:rPr>
              <a:t>si ottiene moltiplicando per 4 il quadrato della misura di uno spigolo: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l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 4 · </a:t>
            </a:r>
            <a:r>
              <a:rPr lang="it-IT" b="1" i="1" dirty="0">
                <a:effectLst/>
              </a:rPr>
              <a:t>l</a:t>
            </a:r>
            <a:r>
              <a:rPr lang="it-IT" b="1" baseline="30000" dirty="0">
                <a:effectLst/>
              </a:rPr>
              <a:t>2</a:t>
            </a:r>
            <a:endParaRPr lang="it-IT" b="1" i="1" dirty="0">
              <a:effectLst/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totale di un cubo </a:t>
            </a:r>
            <a:r>
              <a:rPr lang="it-IT" dirty="0">
                <a:effectLst/>
              </a:rPr>
              <a:t>si ottiene moltiplicando per 6 il quadrato della misura dello spigolo :</a:t>
            </a:r>
            <a:endParaRPr lang="it-IT" dirty="0">
              <a:highlight>
                <a:srgbClr val="FFFF00"/>
              </a:highlight>
            </a:endParaRP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/>
              <a:t>t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 6 · </a:t>
            </a:r>
            <a:r>
              <a:rPr lang="it-IT" b="1" i="1" dirty="0">
                <a:effectLst/>
              </a:rPr>
              <a:t>l</a:t>
            </a:r>
            <a:r>
              <a:rPr lang="it-IT" b="1" baseline="30000" dirty="0">
                <a:effectLst/>
              </a:rPr>
              <a:t>2</a:t>
            </a:r>
            <a:endParaRPr lang="it-IT" b="1" i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it-IT" b="1" dirty="0">
              <a:effectLst/>
            </a:endParaRPr>
          </a:p>
          <a:p>
            <a:pPr marL="0" indent="0">
              <a:buNone/>
            </a:pPr>
            <a:endParaRPr lang="it-IT" b="1" i="1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5D3F285-98DF-6144-BEA2-4B6E68B84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21372"/>
            <a:ext cx="3462469" cy="204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87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Volume dei 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PARALLELEPIPEDO RETTANGOLO 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volume di un parallelepipedo rettangolo </a:t>
            </a:r>
            <a:r>
              <a:rPr lang="it-IT" dirty="0">
                <a:effectLst/>
              </a:rPr>
              <a:t>è uguale al prodotto dell’area di una sua base per la misura dell’altezza relativa: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lvl="1"/>
            <a:r>
              <a:rPr lang="it-IT" b="1" i="1" dirty="0" err="1">
                <a:effectLst/>
              </a:rPr>
              <a:t>V</a:t>
            </a:r>
            <a:r>
              <a:rPr lang="it-IT" b="1" baseline="-25000" dirty="0" err="1">
                <a:effectLst/>
              </a:rPr>
              <a:t>parallelepipedo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b</a:t>
            </a:r>
            <a:r>
              <a:rPr lang="it-IT" b="1" dirty="0">
                <a:effectLst/>
              </a:rPr>
              <a:t> · </a:t>
            </a:r>
            <a:r>
              <a:rPr lang="it-IT" b="1" i="1" dirty="0">
                <a:effectLst/>
              </a:rPr>
              <a:t>h</a:t>
            </a:r>
            <a:endParaRPr lang="it-IT" b="1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Indicando con </a:t>
            </a:r>
            <a:r>
              <a:rPr lang="it-IT" i="1" dirty="0">
                <a:effectLst/>
              </a:rPr>
              <a:t>a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b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c</a:t>
            </a:r>
            <a:r>
              <a:rPr lang="it-IT" dirty="0">
                <a:effectLst/>
              </a:rPr>
              <a:t> le misure delle tre dimensioni, il volume di un parallelepipedo rettangolo è uguale al prodotto delle tre dimensioni: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lvl="1"/>
            <a:r>
              <a:rPr lang="it-IT" b="1" i="1" dirty="0" err="1">
                <a:effectLst/>
              </a:rPr>
              <a:t>V</a:t>
            </a:r>
            <a:r>
              <a:rPr lang="it-IT" b="1" baseline="-25000" dirty="0" err="1">
                <a:effectLst/>
              </a:rPr>
              <a:t>parallelepipedo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a</a:t>
            </a:r>
            <a:r>
              <a:rPr lang="it-IT" b="1" dirty="0">
                <a:effectLst/>
              </a:rPr>
              <a:t> · </a:t>
            </a:r>
            <a:r>
              <a:rPr lang="it-IT" b="1" i="1" dirty="0">
                <a:effectLst/>
              </a:rPr>
              <a:t>b</a:t>
            </a:r>
            <a:r>
              <a:rPr lang="it-IT" b="1" dirty="0">
                <a:effectLst/>
              </a:rPr>
              <a:t> · </a:t>
            </a:r>
            <a:r>
              <a:rPr lang="it-IT" b="1" i="1" dirty="0">
                <a:effectLst/>
              </a:rPr>
              <a:t>c</a:t>
            </a:r>
            <a:endParaRPr lang="it-IT" b="1" i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b="1" dirty="0">
              <a:effectLst/>
            </a:endParaRPr>
          </a:p>
          <a:p>
            <a:pPr marL="0" indent="0">
              <a:buNone/>
            </a:pPr>
            <a:endParaRPr lang="it-IT" b="1" i="1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EAFF306-EC68-3F49-95E8-3294D9B9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095" y="1844824"/>
            <a:ext cx="148780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88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Volume dei 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CUBO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cubo è un particolare parallelepipedo rettangolo con le tre dimensioni uguali allo spigolo.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volume di un cubo </a:t>
            </a:r>
            <a:r>
              <a:rPr lang="it-IT" dirty="0">
                <a:effectLst/>
              </a:rPr>
              <a:t>si calcola elevando al cubo la misura del suo spigolo: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	</a:t>
            </a:r>
            <a:r>
              <a:rPr lang="it-IT" b="1" i="1" dirty="0" err="1">
                <a:effectLst/>
              </a:rPr>
              <a:t>V</a:t>
            </a:r>
            <a:r>
              <a:rPr lang="it-IT" b="1" baseline="-25000" dirty="0" err="1">
                <a:effectLst/>
              </a:rPr>
              <a:t>cubo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l</a:t>
            </a:r>
            <a:r>
              <a:rPr lang="it-IT" b="1" baseline="30000" dirty="0">
                <a:effectLst/>
              </a:rPr>
              <a:t>3</a:t>
            </a:r>
          </a:p>
          <a:p>
            <a:pPr marL="0" indent="0">
              <a:buNone/>
            </a:pPr>
            <a:endParaRPr lang="it-IT" b="1" i="1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4F4D311-47E3-E843-8292-E2BC7B94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7800" y="1708274"/>
            <a:ext cx="1568399" cy="172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91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Volume dei 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4546848" cy="453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VOLUME DEL PRISMA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 prisma retto e un parallelepipedo rettangolo che hanno le basi equivalenti e le altezze congruenti sono equivalenti, cioè hanno lo stesso volume.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volume di un prisma retto </a:t>
            </a:r>
            <a:r>
              <a:rPr lang="it-IT" dirty="0">
                <a:effectLst/>
              </a:rPr>
              <a:t>si ottiene moltiplicando l’area del poligono di base per la misura dell’altezza:</a:t>
            </a:r>
            <a:endParaRPr lang="it-IT" dirty="0"/>
          </a:p>
          <a:p>
            <a:pPr lvl="1"/>
            <a:r>
              <a:rPr lang="it-IT" b="1" i="1" dirty="0" err="1">
                <a:effectLst/>
              </a:rPr>
              <a:t>V</a:t>
            </a:r>
            <a:r>
              <a:rPr lang="it-IT" b="1" baseline="-25000" dirty="0" err="1">
                <a:effectLst/>
              </a:rPr>
              <a:t>prisma</a:t>
            </a:r>
            <a:r>
              <a:rPr lang="it-IT" b="1" dirty="0">
                <a:effectLst/>
              </a:rPr>
              <a:t> = </a:t>
            </a:r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b</a:t>
            </a:r>
            <a:r>
              <a:rPr lang="it-IT" b="1" dirty="0">
                <a:effectLst/>
              </a:rPr>
              <a:t> · </a:t>
            </a:r>
            <a:r>
              <a:rPr lang="it-IT" b="1" i="1" dirty="0">
                <a:effectLst/>
              </a:rPr>
              <a:t>h</a:t>
            </a:r>
            <a:endParaRPr lang="it-IT" b="1" i="1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La stessa formula per il calcolo del volume di un prisma retto continua a essere valida anche nel caso di un prisma obliquo.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A265AF-D980-F742-A9BD-F8F8ACAB4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602000"/>
            <a:ext cx="3491879" cy="186984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8486536-2674-6D4D-ACD4-4F0A6D28F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05064"/>
            <a:ext cx="3491879" cy="191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33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Piramidi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La </a:t>
            </a:r>
            <a:r>
              <a:rPr lang="it-IT" b="1" dirty="0">
                <a:effectLst/>
              </a:rPr>
              <a:t>piramide</a:t>
            </a:r>
            <a:r>
              <a:rPr lang="it-IT" dirty="0">
                <a:effectLst/>
              </a:rPr>
              <a:t> è un poliedro limitato da un poligono di base e da tanti triangoli, quanti sono i lati del poligono, aventi un vertice in comune: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</a:t>
            </a:r>
            <a:r>
              <a:rPr lang="it-IT" dirty="0">
                <a:effectLst/>
              </a:rPr>
              <a:t>triangoli sono le </a:t>
            </a:r>
            <a:r>
              <a:rPr lang="it-IT" b="1" dirty="0">
                <a:effectLst/>
              </a:rPr>
              <a:t>facce laterali </a:t>
            </a:r>
            <a:r>
              <a:rPr lang="it-IT" dirty="0">
                <a:effectLst/>
              </a:rPr>
              <a:t>e </a:t>
            </a:r>
            <a:r>
              <a:rPr lang="it-IT" i="1" dirty="0">
                <a:effectLst/>
              </a:rPr>
              <a:t>V</a:t>
            </a:r>
            <a:r>
              <a:rPr lang="it-IT" dirty="0">
                <a:effectLst/>
              </a:rPr>
              <a:t> è il </a:t>
            </a:r>
            <a:r>
              <a:rPr lang="it-IT" b="1" dirty="0">
                <a:effectLst/>
              </a:rPr>
              <a:t>vertice</a:t>
            </a:r>
            <a:r>
              <a:rPr lang="it-IT" dirty="0">
                <a:effectLst/>
              </a:rPr>
              <a:t> della piramide</a:t>
            </a:r>
            <a:r>
              <a:rPr lang="it-IT" dirty="0"/>
              <a:t>;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dirty="0">
                <a:effectLst/>
              </a:rPr>
              <a:t>l poligono </a:t>
            </a:r>
            <a:r>
              <a:rPr lang="it-IT" i="1" dirty="0">
                <a:effectLst/>
              </a:rPr>
              <a:t>ABCDE</a:t>
            </a:r>
            <a:r>
              <a:rPr lang="it-IT" dirty="0">
                <a:effectLst/>
              </a:rPr>
              <a:t> è la </a:t>
            </a:r>
            <a:r>
              <a:rPr lang="it-IT" b="1" dirty="0">
                <a:effectLst/>
              </a:rPr>
              <a:t>base</a:t>
            </a:r>
            <a:r>
              <a:rPr lang="it-IT" dirty="0">
                <a:effectLst/>
              </a:rPr>
              <a:t> e i suoi lati si dicono </a:t>
            </a:r>
            <a:r>
              <a:rPr lang="it-IT" b="1" dirty="0">
                <a:effectLst/>
              </a:rPr>
              <a:t>spigoli di base</a:t>
            </a:r>
            <a:r>
              <a:rPr lang="it-IT" dirty="0">
                <a:effectLst/>
              </a:rPr>
              <a:t>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dirty="0">
                <a:effectLst/>
              </a:rPr>
              <a:t> segmenti </a:t>
            </a:r>
            <a:r>
              <a:rPr lang="it-IT" i="1" dirty="0">
                <a:effectLst/>
              </a:rPr>
              <a:t>VA</a:t>
            </a:r>
            <a:r>
              <a:rPr lang="it-IT" dirty="0">
                <a:effectLst/>
              </a:rPr>
              <a:t> , </a:t>
            </a:r>
            <a:r>
              <a:rPr lang="it-IT" i="1" dirty="0">
                <a:effectLst/>
              </a:rPr>
              <a:t>VB</a:t>
            </a:r>
            <a:r>
              <a:rPr lang="it-IT" dirty="0">
                <a:effectLst/>
              </a:rPr>
              <a:t> , </a:t>
            </a:r>
            <a:r>
              <a:rPr lang="it-IT" i="1" dirty="0">
                <a:effectLst/>
              </a:rPr>
              <a:t>VC</a:t>
            </a:r>
            <a:r>
              <a:rPr lang="it-IT" dirty="0">
                <a:effectLst/>
              </a:rPr>
              <a:t> , </a:t>
            </a:r>
            <a:r>
              <a:rPr lang="it-IT" i="1" dirty="0">
                <a:effectLst/>
              </a:rPr>
              <a:t>VD</a:t>
            </a:r>
            <a:r>
              <a:rPr lang="it-IT" dirty="0">
                <a:effectLst/>
              </a:rPr>
              <a:t> , </a:t>
            </a:r>
            <a:r>
              <a:rPr lang="it-IT" i="1" dirty="0">
                <a:effectLst/>
              </a:rPr>
              <a:t>VE</a:t>
            </a:r>
            <a:r>
              <a:rPr lang="it-IT" dirty="0">
                <a:effectLst/>
              </a:rPr>
              <a:t> sono gli </a:t>
            </a:r>
            <a:r>
              <a:rPr lang="it-IT" b="1" dirty="0">
                <a:effectLst/>
              </a:rPr>
              <a:t>spigoli laterali</a:t>
            </a:r>
            <a:r>
              <a:rPr lang="it-IT" dirty="0"/>
              <a:t>;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</a:t>
            </a:r>
            <a:r>
              <a:rPr lang="it-IT" dirty="0">
                <a:effectLst/>
              </a:rPr>
              <a:t>a distanza </a:t>
            </a:r>
            <a:r>
              <a:rPr lang="it-IT" i="1" dirty="0">
                <a:effectLst/>
              </a:rPr>
              <a:t>VH</a:t>
            </a:r>
            <a:r>
              <a:rPr lang="it-IT" dirty="0">
                <a:effectLst/>
              </a:rPr>
              <a:t> del vertice dal piano che contiene la base è l’</a:t>
            </a:r>
            <a:r>
              <a:rPr lang="it-IT" b="1" dirty="0">
                <a:effectLst/>
              </a:rPr>
              <a:t>altezza</a:t>
            </a:r>
            <a:r>
              <a:rPr lang="it-IT" dirty="0">
                <a:effectLst/>
              </a:rPr>
              <a:t> della piramide.</a:t>
            </a:r>
            <a:endParaRPr lang="it-IT" dirty="0"/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AA41C21-C2D8-A649-9BAC-40F16FF3F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653" y="3429000"/>
            <a:ext cx="3972694" cy="21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6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Piramidi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L’insieme delle facce laterali costituisce la </a:t>
            </a:r>
            <a:r>
              <a:rPr lang="it-IT" b="1" dirty="0">
                <a:effectLst/>
              </a:rPr>
              <a:t>superficie laterale </a:t>
            </a:r>
            <a:r>
              <a:rPr lang="it-IT" dirty="0">
                <a:effectLst/>
              </a:rPr>
              <a:t>della piramide.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somma della superficie laterale e della superficie di base è la </a:t>
            </a:r>
            <a:r>
              <a:rPr lang="it-IT" b="1" dirty="0">
                <a:effectLst/>
              </a:rPr>
              <a:t>superficie totale </a:t>
            </a:r>
            <a:r>
              <a:rPr lang="it-IT" dirty="0">
                <a:effectLst/>
              </a:rPr>
              <a:t>della piramide.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piede dell’altezza della piramide </a:t>
            </a:r>
            <a:r>
              <a:rPr lang="it-IT" dirty="0">
                <a:effectLst/>
              </a:rPr>
              <a:t>può trovarsi all’interno o all’esterno del poligono di base.</a:t>
            </a: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CDFD1AA-0E21-1249-85FD-9179A1B3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72" y="2924944"/>
            <a:ext cx="4104456" cy="21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0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Piramidi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PIRAMIDE RETTA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piramide</a:t>
                </a:r>
                <a:r>
                  <a:rPr lang="it-IT" dirty="0">
                    <a:effectLst/>
                  </a:rPr>
                  <a:t> si dice </a:t>
                </a:r>
                <a:r>
                  <a:rPr lang="it-IT" b="1" dirty="0">
                    <a:effectLst/>
                  </a:rPr>
                  <a:t>retta</a:t>
                </a:r>
                <a:r>
                  <a:rPr lang="it-IT" dirty="0">
                    <a:effectLst/>
                  </a:rPr>
                  <a:t> se nel poligono di base si può inscrivere una circonferenza e l’altezza della piramide cade nel centro di questa circonferenza. In caso contrario si dice </a:t>
                </a:r>
                <a:r>
                  <a:rPr lang="it-IT" b="1" dirty="0">
                    <a:effectLst/>
                  </a:rPr>
                  <a:t>piramide obliqua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Le facce laterali sono triangoli diversi, ma aventi tutti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la stessa altezz</a:t>
                </a:r>
                <a:r>
                  <a:rPr lang="it-IT" dirty="0"/>
                  <a:t>a</a:t>
                </a:r>
                <a:r>
                  <a:rPr lang="it-IT" dirty="0">
                    <a:effectLst/>
                  </a:rPr>
                  <a:t> che prende il nome di </a:t>
                </a:r>
                <a:r>
                  <a:rPr lang="it-IT" b="1" dirty="0">
                    <a:effectLst/>
                  </a:rPr>
                  <a:t>apotema della </a:t>
                </a:r>
                <a:br>
                  <a:rPr lang="it-IT" b="1" dirty="0">
                    <a:effectLst/>
                  </a:rPr>
                </a:br>
                <a:r>
                  <a:rPr lang="it-IT" b="1" dirty="0">
                    <a:effectLst/>
                  </a:rPr>
                  <a:t>piramide </a:t>
                </a:r>
                <a:r>
                  <a:rPr lang="it-IT" dirty="0">
                    <a:effectLst/>
                  </a:rPr>
                  <a:t>e </a:t>
                </a:r>
                <a:r>
                  <a:rPr lang="it-IT" b="1" dirty="0">
                    <a:effectLst/>
                  </a:rPr>
                  <a:t>si indica con </a:t>
                </a:r>
                <a:r>
                  <a:rPr lang="it-IT" b="1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.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apotema di base </a:t>
                </a:r>
                <a:r>
                  <a:rPr lang="it-IT" dirty="0">
                    <a:effectLst/>
                  </a:rPr>
                  <a:t>è invece l’apotema del poligono di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base che è il raggio della circonferenza inscritta e </a:t>
                </a:r>
                <a:r>
                  <a:rPr lang="it-IT" b="1" dirty="0">
                    <a:effectLst/>
                  </a:rPr>
                  <a:t>si </a:t>
                </a:r>
                <a:br>
                  <a:rPr lang="it-IT" b="1" dirty="0">
                    <a:effectLst/>
                  </a:rPr>
                </a:br>
                <a:r>
                  <a:rPr lang="it-IT" b="1" dirty="0">
                    <a:effectLst/>
                  </a:rPr>
                  <a:t>indica con </a:t>
                </a:r>
                <a:r>
                  <a:rPr lang="it-IT" b="1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Indicando con 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h</a:t>
                </a:r>
                <a:r>
                  <a:rPr lang="it-IT" dirty="0">
                    <a:effectLst/>
                  </a:rPr>
                  <a:t>, </a:t>
                </a:r>
                <a:r>
                  <a:rPr lang="it-IT" i="1" dirty="0">
                    <a:effectLst/>
                  </a:rPr>
                  <a:t>r</a:t>
                </a:r>
                <a:r>
                  <a:rPr lang="it-IT" dirty="0">
                    <a:effectLst/>
                  </a:rPr>
                  <a:t> rispettivamente l’apotema della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piramide, l’altezza e il raggio della circonferenza inscritta, </a:t>
                </a:r>
                <a:br>
                  <a:rPr lang="it-IT" dirty="0">
                    <a:effectLst/>
                  </a:rPr>
                </a:br>
                <a:r>
                  <a:rPr lang="it-IT" dirty="0">
                    <a:effectLst/>
                  </a:rPr>
                  <a:t>applicando il teorema di Pitagora si ottiene:</a:t>
                </a:r>
              </a:p>
              <a:p>
                <a:pPr lvl="1"/>
                <a:r>
                  <a:rPr lang="it-IT" b="1" i="1" dirty="0"/>
                  <a:t>a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A9CDA2FD-60FF-C343-842C-CB8DB090E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2924944"/>
            <a:ext cx="33613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Piramidi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PIRAMIDE REGOLARE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Una piramide retta avente per base un poligono regolare è detta </a:t>
            </a:r>
            <a:r>
              <a:rPr lang="it-IT" b="1" dirty="0">
                <a:effectLst/>
              </a:rPr>
              <a:t>piramide regolare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In una piramide regolare: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tutti gli spigoli laterali sono </a:t>
            </a:r>
            <a:r>
              <a:rPr lang="it-IT" b="1" dirty="0">
                <a:effectLst/>
              </a:rPr>
              <a:t>congruenti</a:t>
            </a:r>
            <a:r>
              <a:rPr lang="it-IT" dirty="0">
                <a:effectLst/>
              </a:rPr>
              <a:t> fra loro: </a:t>
            </a:r>
          </a:p>
          <a:p>
            <a:pPr lvl="1"/>
            <a:r>
              <a:rPr lang="it-IT" b="1" i="1" dirty="0">
                <a:effectLst/>
              </a:rPr>
              <a:t>VA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VB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VC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VD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tutti i triangoli che formano le facce laterali sono </a:t>
            </a:r>
            <a:r>
              <a:rPr lang="it-IT" b="1" dirty="0">
                <a:effectLst/>
              </a:rPr>
              <a:t>isosceli</a:t>
            </a:r>
            <a:r>
              <a:rPr lang="it-IT" dirty="0">
                <a:effectLst/>
              </a:rPr>
              <a:t> e </a:t>
            </a:r>
            <a:r>
              <a:rPr lang="it-IT" b="1" dirty="0">
                <a:effectLst/>
              </a:rPr>
              <a:t>congruenti</a:t>
            </a:r>
            <a:r>
              <a:rPr lang="it-IT" dirty="0">
                <a:effectLst/>
              </a:rPr>
              <a:t> fra loro.</a:t>
            </a:r>
          </a:p>
          <a:p>
            <a:pPr marL="0" indent="0">
              <a:buNone/>
            </a:pPr>
            <a:endParaRPr lang="it-IT" dirty="0">
              <a:effectLst/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27B0C2E-EA08-1941-A481-89106624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096" y="2336908"/>
            <a:ext cx="1945807" cy="21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8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Piramidi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PIRAMIDE REGOLARE E TEOREMA DI PITAGORA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Nelle varie piramidi regolari si possono individuare dei </a:t>
                </a:r>
                <a:r>
                  <a:rPr lang="it-IT" b="1" dirty="0">
                    <a:effectLst/>
                  </a:rPr>
                  <a:t>triangoli rettangoli </a:t>
                </a:r>
                <a:r>
                  <a:rPr lang="it-IT" dirty="0">
                    <a:effectLst/>
                  </a:rPr>
                  <a:t>a cui applicare il </a:t>
                </a:r>
                <a:r>
                  <a:rPr lang="it-IT" b="1" dirty="0">
                    <a:effectLst/>
                  </a:rPr>
                  <a:t>teorema di Pitagora </a:t>
                </a:r>
                <a:r>
                  <a:rPr lang="it-IT" dirty="0">
                    <a:effectLst/>
                  </a:rPr>
                  <a:t>quando necessario.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Nel triangolo </a:t>
                </a:r>
                <a:r>
                  <a:rPr lang="it-IT" b="1" i="1" dirty="0">
                    <a:effectLst/>
                  </a:rPr>
                  <a:t>VHB</a:t>
                </a:r>
                <a:r>
                  <a:rPr lang="it-IT" dirty="0">
                    <a:effectLst/>
                  </a:rPr>
                  <a:t>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l’ipotenusa </a:t>
                </a:r>
                <a:r>
                  <a:rPr lang="it-IT" i="1" dirty="0">
                    <a:effectLst/>
                  </a:rPr>
                  <a:t>VB</a:t>
                </a:r>
                <a:r>
                  <a:rPr lang="it-IT" dirty="0">
                    <a:effectLst/>
                  </a:rPr>
                  <a:t> è lo spigolo (</a:t>
                </a:r>
                <a:r>
                  <a:rPr lang="it-IT" i="1" dirty="0">
                    <a:effectLst/>
                  </a:rPr>
                  <a:t>s</a:t>
                </a:r>
                <a:r>
                  <a:rPr lang="it-IT" dirty="0">
                    <a:effectLst/>
                  </a:rPr>
                  <a:t>);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il cateto </a:t>
                </a:r>
                <a:r>
                  <a:rPr lang="it-IT" i="1" dirty="0">
                    <a:effectLst/>
                  </a:rPr>
                  <a:t>VH</a:t>
                </a:r>
                <a:r>
                  <a:rPr lang="it-IT" dirty="0">
                    <a:effectLst/>
                  </a:rPr>
                  <a:t> è l’apotema (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);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il cateto </a:t>
                </a:r>
                <a:r>
                  <a:rPr lang="it-IT" i="1" dirty="0">
                    <a:effectLst/>
                  </a:rPr>
                  <a:t>BH</a:t>
                </a:r>
                <a:r>
                  <a:rPr lang="it-IT" dirty="0">
                    <a:effectLst/>
                  </a:rPr>
                  <a:t> è la metà dello spigolo di base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t-IT" dirty="0">
                    <a:effectLst/>
                  </a:rPr>
                  <a:t>).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Applicando il teorema di Pitagora si ottiene:</a:t>
                </a:r>
              </a:p>
              <a:p>
                <a:pPr lvl="1">
                  <a:tabLst>
                    <a:tab pos="2349500" algn="l"/>
                    <a:tab pos="3195638" algn="l"/>
                  </a:tabLst>
                </a:pPr>
                <a:r>
                  <a:rPr lang="it-IT" b="1" i="1" dirty="0"/>
                  <a:t>VB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𝑽𝑯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𝑩𝑯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b="1" dirty="0">
                    <a:effectLst/>
                  </a:rPr>
                  <a:t> 	</a:t>
                </a:r>
                <a:r>
                  <a:rPr lang="it-IT" dirty="0">
                    <a:effectLst/>
                  </a:rPr>
                  <a:t>oppure 	</a:t>
                </a:r>
                <a:r>
                  <a:rPr lang="it-IT" b="1" i="1" dirty="0"/>
                  <a:t> </a:t>
                </a:r>
                <a:r>
                  <a:rPr lang="it-IT" b="1" i="1" dirty="0" err="1"/>
                  <a:t>s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b="1" dirty="0"/>
                          <m:t>(</m:t>
                        </m:r>
                        <m:f>
                          <m:fPr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it-IT" b="1" dirty="0"/>
                          <m:t>)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it-IT" b="1" i="1" baseline="30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dirty="0">
                    <a:effectLst/>
                  </a:rPr>
                  <a:t>	</a:t>
                </a:r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33BB1BAF-609B-6C4E-B44E-5D2C81CA2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658974"/>
            <a:ext cx="2690824" cy="25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2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Il </a:t>
            </a:r>
            <a:r>
              <a:rPr lang="it-IT" b="1" dirty="0">
                <a:effectLst/>
              </a:rPr>
              <a:t>prisma</a:t>
            </a:r>
            <a:r>
              <a:rPr lang="it-IT" dirty="0">
                <a:effectLst/>
              </a:rPr>
              <a:t> è un poliedro limitato da due poligoni congruenti disposti su piani paralleli e da tanti parallelogrammi quanti sono i lati di ciascuno dei due poligoni: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</a:t>
            </a:r>
            <a:r>
              <a:rPr lang="it-IT" dirty="0">
                <a:effectLst/>
              </a:rPr>
              <a:t> due poligoni congruenti sono detti </a:t>
            </a:r>
            <a:r>
              <a:rPr lang="it-IT" b="1" dirty="0">
                <a:effectLst/>
              </a:rPr>
              <a:t>basi</a:t>
            </a:r>
            <a:r>
              <a:rPr lang="it-IT" dirty="0">
                <a:effectLst/>
              </a:rPr>
              <a:t> del prisma e i loro lati </a:t>
            </a:r>
            <a:r>
              <a:rPr lang="it-IT" b="1" dirty="0">
                <a:effectLst/>
              </a:rPr>
              <a:t>spigoli di base</a:t>
            </a:r>
            <a:r>
              <a:rPr lang="it-IT" dirty="0"/>
              <a:t>;</a:t>
            </a:r>
            <a:endParaRPr lang="it-IT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i parallelogrammi prendono il nome di </a:t>
            </a:r>
            <a:r>
              <a:rPr lang="it-IT" b="1" dirty="0">
                <a:effectLst/>
              </a:rPr>
              <a:t>facce laterali </a:t>
            </a:r>
            <a:r>
              <a:rPr lang="it-IT" dirty="0">
                <a:effectLst/>
              </a:rPr>
              <a:t>del prisma, i loro lati sono detti </a:t>
            </a:r>
            <a:r>
              <a:rPr lang="it-IT" b="1" dirty="0">
                <a:effectLst/>
              </a:rPr>
              <a:t>spigoli laterali</a:t>
            </a:r>
            <a:r>
              <a:rPr lang="it-IT" dirty="0">
                <a:effectLst/>
              </a:rPr>
              <a:t> e sono fra loro paralleli e congruenti.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Se gli spigoli laterali non sono perpendicolari alla base il prisma si dice </a:t>
            </a:r>
            <a:r>
              <a:rPr lang="it-IT" b="1" dirty="0">
                <a:effectLst/>
              </a:rPr>
              <a:t>obliquo</a:t>
            </a:r>
            <a:r>
              <a:rPr lang="it-IT" dirty="0">
                <a:effectLst/>
              </a:rPr>
              <a:t>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La distanza </a:t>
            </a:r>
            <a:r>
              <a:rPr lang="it-IT" i="1" dirty="0">
                <a:effectLst/>
              </a:rPr>
              <a:t>HH′</a:t>
            </a:r>
            <a:r>
              <a:rPr lang="it-IT" dirty="0">
                <a:effectLst/>
              </a:rPr>
              <a:t> tra i due piani paralleli su cui giacciono le basi è l</a:t>
            </a:r>
            <a:r>
              <a:rPr lang="it-IT" b="1" dirty="0">
                <a:effectLst/>
              </a:rPr>
              <a:t>’altezza</a:t>
            </a:r>
            <a:r>
              <a:rPr lang="it-IT" dirty="0">
                <a:effectLst/>
              </a:rPr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436A55-80A3-2C4D-9A97-1DB769036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3933056"/>
            <a:ext cx="3168352" cy="19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Piramidi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772816"/>
                <a:ext cx="8229600" cy="27631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Nel triangolo </a:t>
                </a:r>
                <a:r>
                  <a:rPr lang="it-IT" b="1" i="1" dirty="0">
                    <a:effectLst/>
                  </a:rPr>
                  <a:t>VOB</a:t>
                </a:r>
                <a:r>
                  <a:rPr lang="it-IT" dirty="0">
                    <a:effectLst/>
                  </a:rPr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l’ipotenusa </a:t>
                </a:r>
                <a:r>
                  <a:rPr lang="it-IT" i="1" dirty="0">
                    <a:effectLst/>
                  </a:rPr>
                  <a:t>VB</a:t>
                </a:r>
                <a:r>
                  <a:rPr lang="it-IT" dirty="0">
                    <a:effectLst/>
                  </a:rPr>
                  <a:t> è lo spigolo (</a:t>
                </a:r>
                <a:r>
                  <a:rPr lang="it-IT" i="1" dirty="0">
                    <a:effectLst/>
                  </a:rPr>
                  <a:t>s</a:t>
                </a:r>
                <a:r>
                  <a:rPr lang="it-IT" dirty="0">
                    <a:effectLst/>
                  </a:rPr>
                  <a:t>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il cateto </a:t>
                </a:r>
                <a:r>
                  <a:rPr lang="it-IT" i="1" dirty="0">
                    <a:effectLst/>
                  </a:rPr>
                  <a:t>VO</a:t>
                </a:r>
                <a:r>
                  <a:rPr lang="it-IT" dirty="0">
                    <a:effectLst/>
                  </a:rPr>
                  <a:t> è l’altezza (</a:t>
                </a:r>
                <a:r>
                  <a:rPr lang="it-IT" i="1" dirty="0">
                    <a:effectLst/>
                  </a:rPr>
                  <a:t>h</a:t>
                </a:r>
                <a:r>
                  <a:rPr lang="it-IT" dirty="0">
                    <a:effectLst/>
                  </a:rPr>
                  <a:t>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il cateto </a:t>
                </a:r>
                <a:r>
                  <a:rPr lang="it-IT" i="1" dirty="0">
                    <a:effectLst/>
                  </a:rPr>
                  <a:t>OB</a:t>
                </a:r>
                <a:r>
                  <a:rPr lang="it-IT" dirty="0">
                    <a:effectLst/>
                  </a:rPr>
                  <a:t> è il raggio della circonferenza circoscritta (</a:t>
                </a:r>
                <a:r>
                  <a:rPr lang="it-IT" i="1" dirty="0" err="1">
                    <a:effectLst/>
                  </a:rPr>
                  <a:t>r</a:t>
                </a:r>
                <a:r>
                  <a:rPr lang="it-IT" i="1" baseline="-25000" dirty="0" err="1">
                    <a:effectLst/>
                  </a:rPr>
                  <a:t>c</a:t>
                </a:r>
                <a:r>
                  <a:rPr lang="it-IT" dirty="0">
                    <a:effectLst/>
                  </a:rPr>
                  <a:t>).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Applicando il teorema di Pitagora si ottiene: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b="1" i="1" dirty="0"/>
                  <a:t>	VB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𝑽𝑶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𝑶𝑩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dirty="0"/>
                  <a:t> 	</a:t>
                </a:r>
              </a:p>
              <a:p>
                <a:pPr marL="0" indent="0">
                  <a:buNone/>
                </a:pPr>
                <a:r>
                  <a:rPr lang="it-IT" dirty="0"/>
                  <a:t>oppure: 	</a:t>
                </a:r>
                <a:r>
                  <a:rPr lang="it-IT" b="1" i="1" dirty="0"/>
                  <a:t> 	</a:t>
                </a:r>
              </a:p>
              <a:p>
                <a:pPr marL="0" indent="0">
                  <a:buNone/>
                </a:pPr>
                <a:r>
                  <a:rPr lang="it-IT" b="1" i="1" dirty="0"/>
                  <a:t>	s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b="1" i="1" dirty="0"/>
                          <m:t>r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c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b="1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772816"/>
                <a:ext cx="8229600" cy="2763104"/>
              </a:xfrm>
              <a:blipFill>
                <a:blip r:embed="rId2"/>
                <a:stretch>
                  <a:fillRect l="-463" t="-457" b="-1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F75DE54E-EBDF-0246-BBC7-1082AB75B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1937999"/>
            <a:ext cx="2621231" cy="24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1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Piramidi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772816"/>
                <a:ext cx="8229600" cy="276310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Nel triangolo </a:t>
                </a:r>
                <a:r>
                  <a:rPr lang="it-IT" b="1" i="1" dirty="0">
                    <a:effectLst/>
                  </a:rPr>
                  <a:t>VOH</a:t>
                </a:r>
                <a:r>
                  <a:rPr lang="it-IT" dirty="0">
                    <a:effectLst/>
                  </a:rPr>
                  <a:t>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l’ipotenusa </a:t>
                </a:r>
                <a:r>
                  <a:rPr lang="it-IT" i="1" dirty="0">
                    <a:effectLst/>
                  </a:rPr>
                  <a:t>VH</a:t>
                </a:r>
                <a:r>
                  <a:rPr lang="it-IT" dirty="0">
                    <a:effectLst/>
                  </a:rPr>
                  <a:t> è l’apotema (</a:t>
                </a:r>
                <a:r>
                  <a:rPr lang="it-IT" i="1" dirty="0">
                    <a:effectLst/>
                  </a:rPr>
                  <a:t>a</a:t>
                </a:r>
                <a:r>
                  <a:rPr lang="it-IT" dirty="0">
                    <a:effectLst/>
                  </a:rPr>
                  <a:t>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il cateto </a:t>
                </a:r>
                <a:r>
                  <a:rPr lang="it-IT" i="1" dirty="0">
                    <a:effectLst/>
                  </a:rPr>
                  <a:t>VO</a:t>
                </a:r>
                <a:r>
                  <a:rPr lang="it-IT" dirty="0">
                    <a:effectLst/>
                  </a:rPr>
                  <a:t> è l’altezza (</a:t>
                </a:r>
                <a:r>
                  <a:rPr lang="it-IT" i="1" dirty="0">
                    <a:effectLst/>
                  </a:rPr>
                  <a:t>h</a:t>
                </a:r>
                <a:r>
                  <a:rPr lang="it-IT" dirty="0">
                    <a:effectLst/>
                  </a:rPr>
                  <a:t>);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il cateto </a:t>
                </a:r>
                <a:r>
                  <a:rPr lang="it-IT" i="1" dirty="0">
                    <a:effectLst/>
                  </a:rPr>
                  <a:t>OH</a:t>
                </a:r>
                <a:r>
                  <a:rPr lang="it-IT" dirty="0">
                    <a:effectLst/>
                  </a:rPr>
                  <a:t> è il raggio della circonferenza </a:t>
                </a:r>
                <a:r>
                  <a:rPr lang="it-IT" dirty="0"/>
                  <a:t>in</a:t>
                </a:r>
                <a:r>
                  <a:rPr lang="it-IT" dirty="0">
                    <a:effectLst/>
                  </a:rPr>
                  <a:t>scritta (</a:t>
                </a:r>
                <a:r>
                  <a:rPr lang="it-IT" i="1" dirty="0" err="1">
                    <a:effectLst/>
                  </a:rPr>
                  <a:t>r</a:t>
                </a:r>
                <a:r>
                  <a:rPr lang="it-IT" i="1" baseline="-25000" dirty="0" err="1"/>
                  <a:t>i</a:t>
                </a:r>
                <a:r>
                  <a:rPr lang="it-IT" dirty="0">
                    <a:effectLst/>
                  </a:rPr>
                  <a:t>).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Applicando il teorema di Pitagora si ottiene:</a:t>
                </a:r>
                <a:endParaRPr lang="it-IT" dirty="0"/>
              </a:p>
              <a:p>
                <a:pPr marL="0" indent="0">
                  <a:buNone/>
                </a:pPr>
                <a:r>
                  <a:rPr lang="it-IT" b="1" i="1" dirty="0"/>
                  <a:t>	VH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𝑽𝑶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𝑶𝑯</m:t>
                        </m:r>
                        <m:r>
                          <a:rPr lang="it-IT" b="1" i="1" baseline="3000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it-IT" dirty="0"/>
                  <a:t> 	</a:t>
                </a:r>
              </a:p>
              <a:p>
                <a:pPr marL="0" indent="0">
                  <a:buNone/>
                </a:pPr>
                <a:r>
                  <a:rPr lang="it-IT" dirty="0"/>
                  <a:t>oppure: 	</a:t>
                </a:r>
                <a:r>
                  <a:rPr lang="it-IT" b="1" i="1" dirty="0"/>
                  <a:t> 	</a:t>
                </a:r>
              </a:p>
              <a:p>
                <a:pPr marL="0" indent="0">
                  <a:buNone/>
                </a:pPr>
                <a:r>
                  <a:rPr lang="it-IT" b="1" i="1" dirty="0"/>
                  <a:t>	a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it-IT" b="1" i="1" dirty="0"/>
                          <m:t>r</m:t>
                        </m:r>
                        <m:r>
                          <m:rPr>
                            <m:nor/>
                          </m:rPr>
                          <a:rPr lang="it-IT" b="1" i="1" baseline="-25000" dirty="0" smtClean="0"/>
                          <m:t>i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b="1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772816"/>
                <a:ext cx="8229600" cy="2763104"/>
              </a:xfrm>
              <a:blipFill>
                <a:blip r:embed="rId2"/>
                <a:stretch>
                  <a:fillRect l="-463" t="-457" b="-137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95ABB143-DA4C-CF49-961F-22FBFAFD8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890212"/>
            <a:ext cx="2771180" cy="25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2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Superficie e volume della piramide retta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186808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SUPERFICIE LATERALE E TOTALE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superficie laterale di una piramide retta, costituita dalla somma di triangoli aventi tutti la stessa altezza, è equivalente a un unico triangolo avente per base la somma delle basi e per altezza la stessa altezza.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area della superficie laterale di una piramide retta </a:t>
                </a:r>
                <a:r>
                  <a:rPr lang="it-IT" dirty="0">
                    <a:effectLst/>
                  </a:rPr>
                  <a:t>si ottiene moltiplicando il perimetro di base per la misura dell’apotema e dividendo per due il prodotto ottenuto:</a:t>
                </a:r>
              </a:p>
              <a:p>
                <a:pPr lvl="1"/>
                <a:r>
                  <a:rPr lang="it-IT" b="1" i="1" dirty="0"/>
                  <a:t>A</a:t>
                </a:r>
                <a:r>
                  <a:rPr lang="it-IT" b="1" i="1" baseline="-25000" dirty="0"/>
                  <a:t>l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 ∙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it-IT" b="1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>
                    <a:effectLst/>
                  </a:rPr>
                  <a:t>L’</a:t>
                </a:r>
                <a:r>
                  <a:rPr lang="it-IT" b="1" dirty="0">
                    <a:effectLst/>
                  </a:rPr>
                  <a:t>area della superficie totale di una piramide retta </a:t>
                </a:r>
                <a:r>
                  <a:rPr lang="it-IT" dirty="0">
                    <a:effectLst/>
                  </a:rPr>
                  <a:t>si ottiene addizionando all’area della superficie laterale l’area del poligono di base:</a:t>
                </a:r>
                <a:endParaRPr lang="it-IT" dirty="0"/>
              </a:p>
              <a:p>
                <a:pPr lvl="1"/>
                <a:r>
                  <a:rPr lang="it-IT" b="1" i="1" dirty="0">
                    <a:effectLst/>
                  </a:rPr>
                  <a:t>A</a:t>
                </a:r>
                <a:r>
                  <a:rPr lang="it-IT" b="1" i="1" baseline="-25000" dirty="0">
                    <a:effectLst/>
                  </a:rPr>
                  <a:t>t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A</a:t>
                </a:r>
                <a:r>
                  <a:rPr lang="it-IT" b="1" i="1" baseline="-25000" dirty="0">
                    <a:effectLst/>
                  </a:rPr>
                  <a:t>l </a:t>
                </a:r>
                <a:r>
                  <a:rPr lang="it-IT" b="1" dirty="0">
                    <a:effectLst/>
                  </a:rPr>
                  <a:t>+</a:t>
                </a:r>
                <a:r>
                  <a:rPr lang="it-IT" b="1" i="1" dirty="0">
                    <a:effectLst/>
                  </a:rPr>
                  <a:t> A</a:t>
                </a:r>
                <a:r>
                  <a:rPr lang="it-IT" b="1" i="1" baseline="-25000" dirty="0">
                    <a:effectLst/>
                  </a:rPr>
                  <a:t>b</a:t>
                </a:r>
                <a:endParaRPr lang="it-IT" b="1" i="1" baseline="-25000" dirty="0"/>
              </a:p>
              <a:p>
                <a:pPr marL="0" indent="0">
                  <a:buNone/>
                </a:pPr>
                <a:r>
                  <a:rPr lang="it-IT" dirty="0">
                    <a:effectLst/>
                    <a:highlight>
                      <a:srgbClr val="FFFF00"/>
                    </a:highlight>
                  </a:rPr>
                  <a:t>  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4186808" cy="4536000"/>
              </a:xfrm>
              <a:blipFill>
                <a:blip r:embed="rId2"/>
                <a:stretch>
                  <a:fillRect l="-909" t="-559" r="-15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magine 4">
            <a:extLst>
              <a:ext uri="{FF2B5EF4-FFF2-40B4-BE49-F238E27FC236}">
                <a16:creationId xmlns:a16="http://schemas.microsoft.com/office/drawing/2014/main" id="{BB7A20D3-D495-E948-A00A-2D4748C2F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" t="70784" r="-123" b="-1108"/>
          <a:stretch/>
        </p:blipFill>
        <p:spPr>
          <a:xfrm>
            <a:off x="4932041" y="4652734"/>
            <a:ext cx="3713856" cy="14852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1825F52-1046-5041-A300-D728F3737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55"/>
          <a:stretch/>
        </p:blipFill>
        <p:spPr>
          <a:xfrm>
            <a:off x="4932041" y="1330200"/>
            <a:ext cx="3713856" cy="341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1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4000" b="1" dirty="0"/>
              <a:t>Superficie e volume della piramide retta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b="1" dirty="0">
                    <a:solidFill>
                      <a:schemeClr val="accent2">
                        <a:lumMod val="75000"/>
                      </a:schemeClr>
                    </a:solidFill>
                    <a:effectLst/>
                  </a:rPr>
                  <a:t>VOLUME</a:t>
                </a: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Una piramide è equivalente alla terza parte di un prisma avente la base equivalente e l’altezza congruente a quella della piramide.</a:t>
                </a:r>
                <a:endParaRPr lang="it-IT" dirty="0"/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</a:t>
                </a:r>
                <a:r>
                  <a:rPr lang="it-IT" b="1" dirty="0">
                    <a:effectLst/>
                  </a:rPr>
                  <a:t>volume di una piramide </a:t>
                </a:r>
                <a:r>
                  <a:rPr lang="it-IT" dirty="0">
                    <a:effectLst/>
                  </a:rPr>
                  <a:t>si ottiene moltiplicando l’area della base per la misura dell’altezza e dividendo il prodotto per tre:</a:t>
                </a:r>
              </a:p>
              <a:p>
                <a:pPr lvl="1"/>
                <a:r>
                  <a:rPr lang="it-IT" b="1" i="1" dirty="0" err="1"/>
                  <a:t>V</a:t>
                </a:r>
                <a:r>
                  <a:rPr lang="it-IT" b="1" baseline="-25000" dirty="0" err="1"/>
                  <a:t>piramide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it-IT" b="1" i="1" dirty="0"/>
                          <m:t>A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b</m:t>
                        </m:r>
                        <m:r>
                          <m:rPr>
                            <m:nor/>
                          </m:rPr>
                          <a:rPr lang="it-IT" b="1" i="1" baseline="-25000" dirty="0"/>
                          <m:t>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 </m:t>
                        </m:r>
                        <m:r>
                          <a:rPr lang="it-IT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𝒉</m:t>
                        </m:r>
                      </m:num>
                      <m:den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it-IT" b="1" dirty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Il volume della piramide dipende solo dall’area del poligono di base e dalla sua altezza, per cui la formula per il calcolo del volume si può applicare a qualunque tipo di piramide, anche alla piramide obliqua.</a:t>
                </a:r>
              </a:p>
              <a:p>
                <a:pPr marL="0" indent="0">
                  <a:buNone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2"/>
                <a:stretch>
                  <a:fillRect l="-370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978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Poliedri composti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3610744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Con prismi e piramidi è possibile costruire altri poliedri, detti </a:t>
                </a:r>
                <a:r>
                  <a:rPr lang="it-IT" b="1" dirty="0">
                    <a:effectLst/>
                  </a:rPr>
                  <a:t>poliedri</a:t>
                </a:r>
                <a:r>
                  <a:rPr lang="it-IT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composti</a:t>
                </a:r>
                <a:r>
                  <a:rPr lang="it-IT" dirty="0">
                    <a:effectLst/>
                  </a:rPr>
                  <a:t>, che si possono ottenere: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b="1" dirty="0">
                    <a:effectLst/>
                  </a:rPr>
                  <a:t>sovrapponendo due o più poliedri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it-IT" b="1" dirty="0">
                    <a:solidFill>
                      <a:srgbClr val="FF0000"/>
                    </a:solidFill>
                  </a:rPr>
                  <a:t>a. </a:t>
                </a:r>
                <a:r>
                  <a:rPr lang="it-IT" dirty="0"/>
                  <a:t>cubo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dirty="0"/>
                  <a:t> piramide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b.</a:t>
                </a:r>
                <a:r>
                  <a:rPr lang="it-IT" dirty="0">
                    <a:effectLst/>
                  </a:rPr>
                  <a:t> parallelepip</a:t>
                </a:r>
                <a:r>
                  <a:rPr lang="it-IT" dirty="0"/>
                  <a:t>edo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it-IT" dirty="0"/>
                  <a:t> cubo</a:t>
                </a:r>
                <a:endParaRPr lang="it-IT" dirty="0">
                  <a:effectLst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effectLst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endParaRPr lang="it-IT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it-IT" b="1" dirty="0">
                    <a:effectLst/>
                  </a:rPr>
                  <a:t>sottraendo da un poliedro un altro poliedro</a:t>
                </a:r>
                <a:endParaRPr lang="it-IT" dirty="0">
                  <a:effectLst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it-IT" b="1" dirty="0">
                    <a:solidFill>
                      <a:srgbClr val="FF0000"/>
                    </a:solidFill>
                  </a:rPr>
                  <a:t>c. </a:t>
                </a:r>
                <a:r>
                  <a:rPr lang="it-IT" dirty="0"/>
                  <a:t>cubo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dirty="0"/>
                  <a:t> piramide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it-IT" b="1" dirty="0">
                    <a:solidFill>
                      <a:srgbClr val="FF0000"/>
                    </a:solidFill>
                  </a:rPr>
                  <a:t>d</a:t>
                </a:r>
                <a:r>
                  <a:rPr lang="it-IT" b="1" dirty="0">
                    <a:solidFill>
                      <a:srgbClr val="FF0000"/>
                    </a:solidFill>
                    <a:effectLst/>
                  </a:rPr>
                  <a:t>.</a:t>
                </a:r>
                <a:r>
                  <a:rPr lang="it-IT" dirty="0">
                    <a:effectLst/>
                  </a:rPr>
                  <a:t> parallelepip</a:t>
                </a:r>
                <a:r>
                  <a:rPr lang="it-IT" dirty="0"/>
                  <a:t>edo </a:t>
                </a: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it-IT" dirty="0"/>
                  <a:t> cubo</a:t>
                </a:r>
                <a:endParaRPr lang="it-IT" dirty="0">
                  <a:effectLst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it-IT" dirty="0">
                  <a:effectLst/>
                  <a:highlight>
                    <a:srgbClr val="FFFF00"/>
                  </a:highlight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3610744" cy="4536000"/>
              </a:xfrm>
              <a:blipFill>
                <a:blip r:embed="rId2"/>
                <a:stretch>
                  <a:fillRect l="-845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0AAD7996-D8DD-C24B-994E-24021199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03472"/>
            <a:ext cx="384865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72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Poliedri composti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602000"/>
            <a:ext cx="8229600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AREA DELLA SUPERFICIE TOTALE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totale di un solido composto </a:t>
            </a:r>
            <a:r>
              <a:rPr lang="it-IT" dirty="0">
                <a:effectLst/>
              </a:rPr>
              <a:t>non è costituita da tutte le facce dei poliedri, ma solo da quella delle facce che si vedono dall’esterno e che immaginariamente si potrebbero dipingere.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14539E3-595F-6543-B136-B7F45C86F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3197621"/>
            <a:ext cx="1931399" cy="287642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0FA2C78-DDD2-6D40-9CA8-C01536E127BD}"/>
              </a:ext>
            </a:extLst>
          </p:cNvPr>
          <p:cNvSpPr/>
          <p:nvPr/>
        </p:nvSpPr>
        <p:spPr>
          <a:xfrm>
            <a:off x="457200" y="3016800"/>
            <a:ext cx="4572000" cy="30572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600" b="1" dirty="0">
                <a:solidFill>
                  <a:schemeClr val="accent2">
                    <a:lumMod val="75000"/>
                  </a:schemeClr>
                </a:solidFill>
              </a:rPr>
              <a:t>VOLUME</a:t>
            </a:r>
            <a:r>
              <a:rPr lang="it-IT" sz="1600" b="1" dirty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Il </a:t>
            </a:r>
            <a:r>
              <a:rPr lang="it-IT" sz="1600" b="1" dirty="0"/>
              <a:t>volume di un solido ottenuto per sovrapposizione di solidi </a:t>
            </a:r>
            <a:r>
              <a:rPr lang="it-IT" sz="1600" dirty="0"/>
              <a:t>si calcola addizionando il volume dei solidi sovrapposti: </a:t>
            </a:r>
          </a:p>
          <a:p>
            <a:pPr lvl="1"/>
            <a:r>
              <a:rPr lang="it-IT" sz="1600" b="1" i="1" dirty="0" err="1"/>
              <a:t>V</a:t>
            </a:r>
            <a:r>
              <a:rPr lang="it-IT" sz="1600" b="1" baseline="-25000" dirty="0" err="1"/>
              <a:t>solido</a:t>
            </a:r>
            <a:r>
              <a:rPr lang="it-IT" sz="1600" b="1" dirty="0"/>
              <a:t> = </a:t>
            </a:r>
            <a:r>
              <a:rPr lang="it-IT" sz="1600" b="1" i="1" dirty="0" err="1"/>
              <a:t>V</a:t>
            </a:r>
            <a:r>
              <a:rPr lang="it-IT" sz="1600" b="1" baseline="-25000" dirty="0" err="1"/>
              <a:t>cubo</a:t>
            </a:r>
            <a:r>
              <a:rPr lang="it-IT" sz="1600" b="1" dirty="0"/>
              <a:t> + </a:t>
            </a:r>
            <a:r>
              <a:rPr lang="it-IT" sz="1600" b="1" i="1" dirty="0" err="1"/>
              <a:t>V</a:t>
            </a:r>
            <a:r>
              <a:rPr lang="it-IT" sz="1600" b="1" baseline="-25000" dirty="0" err="1"/>
              <a:t>piramide</a:t>
            </a:r>
            <a:r>
              <a:rPr lang="it-IT" sz="1600" b="1" baseline="-25000" dirty="0"/>
              <a:t>      </a:t>
            </a:r>
          </a:p>
          <a:p>
            <a:endParaRPr lang="it-IT" sz="1600" dirty="0">
              <a:highlight>
                <a:srgbClr val="FFFF00"/>
              </a:highlight>
            </a:endParaRPr>
          </a:p>
          <a:p>
            <a:pPr marL="285750" indent="-2857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it-IT" sz="1600" dirty="0"/>
              <a:t>Il </a:t>
            </a:r>
            <a:r>
              <a:rPr lang="it-IT" sz="1600" b="1" dirty="0"/>
              <a:t>volume di un solido ottenuto per inserimento di un solido nell’altro </a:t>
            </a:r>
            <a:r>
              <a:rPr lang="it-IT" sz="1600" dirty="0"/>
              <a:t>si calcola sottraendo dal volume del solido esterno il volume del solido inserito: </a:t>
            </a:r>
          </a:p>
          <a:p>
            <a:pPr lvl="1"/>
            <a:r>
              <a:rPr lang="it-IT" sz="1600" b="1" i="1" dirty="0" err="1"/>
              <a:t>V</a:t>
            </a:r>
            <a:r>
              <a:rPr lang="it-IT" sz="1600" b="1" baseline="-25000" dirty="0" err="1"/>
              <a:t>solido</a:t>
            </a:r>
            <a:r>
              <a:rPr lang="it-IT" sz="1600" b="1" dirty="0"/>
              <a:t> = </a:t>
            </a:r>
            <a:r>
              <a:rPr lang="it-IT" sz="1600" b="1" i="1" dirty="0" err="1"/>
              <a:t>V</a:t>
            </a:r>
            <a:r>
              <a:rPr lang="it-IT" sz="1600" b="1" baseline="-25000" dirty="0" err="1"/>
              <a:t>cubo</a:t>
            </a:r>
            <a:r>
              <a:rPr lang="it-IT" sz="1600" b="1" dirty="0"/>
              <a:t> −</a:t>
            </a:r>
            <a:r>
              <a:rPr lang="it-IT" sz="1600" dirty="0"/>
              <a:t> </a:t>
            </a:r>
            <a:r>
              <a:rPr lang="it-IT" sz="1600" b="1" i="1" dirty="0" err="1"/>
              <a:t>V</a:t>
            </a:r>
            <a:r>
              <a:rPr lang="it-IT" sz="1600" b="1" baseline="-25000" dirty="0" err="1"/>
              <a:t>piramide</a:t>
            </a:r>
            <a:endParaRPr lang="it-IT" sz="1600" b="1" baseline="-25000" dirty="0"/>
          </a:p>
        </p:txBody>
      </p:sp>
    </p:spTree>
    <p:extLst>
      <p:ext uri="{BB962C8B-B14F-4D97-AF65-F5344CB8AC3E}">
        <p14:creationId xmlns:p14="http://schemas.microsoft.com/office/powerpoint/2010/main" val="39750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dirty="0">
                <a:effectLst/>
              </a:rPr>
              <a:t>L’insieme di tutte le facce laterali è detta </a:t>
            </a:r>
            <a:r>
              <a:rPr lang="it-IT" b="1" dirty="0">
                <a:effectLst/>
              </a:rPr>
              <a:t>superficie laterale </a:t>
            </a:r>
            <a:r>
              <a:rPr lang="it-IT" dirty="0">
                <a:effectLst/>
              </a:rPr>
              <a:t>del prisma. L’insieme delle facce laterali e delle due basi costituisce la </a:t>
            </a:r>
            <a:r>
              <a:rPr lang="it-IT" b="1" dirty="0">
                <a:effectLst/>
              </a:rPr>
              <a:t>superficie totale</a:t>
            </a:r>
            <a:r>
              <a:rPr lang="it-IT" dirty="0">
                <a:effectLst/>
              </a:rPr>
              <a:t>.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Un prisma si dice </a:t>
            </a:r>
            <a:r>
              <a:rPr lang="it-IT" b="1" dirty="0">
                <a:effectLst/>
              </a:rPr>
              <a:t>retto</a:t>
            </a:r>
            <a:r>
              <a:rPr lang="it-IT" dirty="0">
                <a:effectLst/>
              </a:rPr>
              <a:t> se gli spigoli laterali sono perpendicolari alle basi.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Un prisma si dice </a:t>
            </a:r>
            <a:r>
              <a:rPr lang="it-IT" b="1" dirty="0">
                <a:effectLst/>
              </a:rPr>
              <a:t>regolare</a:t>
            </a:r>
            <a:r>
              <a:rPr lang="it-IT" dirty="0">
                <a:effectLst/>
              </a:rPr>
              <a:t> se è retto e ha per basi due poligoni regolari.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2492CF7-4B41-854F-AC6F-D734ED54F3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588"/>
          <a:stretch/>
        </p:blipFill>
        <p:spPr>
          <a:xfrm>
            <a:off x="5292080" y="2708920"/>
            <a:ext cx="2339137" cy="27755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B83C3D9-26B9-D54F-9507-E794D8827A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130" b="54261"/>
          <a:stretch/>
        </p:blipFill>
        <p:spPr>
          <a:xfrm>
            <a:off x="1730173" y="2996952"/>
            <a:ext cx="2339137" cy="248752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C0387F6-E1ED-6D45-9DB7-75559CFC6F85}"/>
              </a:ext>
            </a:extLst>
          </p:cNvPr>
          <p:cNvSpPr/>
          <p:nvPr/>
        </p:nvSpPr>
        <p:spPr>
          <a:xfrm>
            <a:off x="2218047" y="5484479"/>
            <a:ext cx="1363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3"/>
                </a:solidFill>
              </a:rPr>
              <a:t>prisma retto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4CDADCA-B223-3342-8906-62D2696F7841}"/>
              </a:ext>
            </a:extLst>
          </p:cNvPr>
          <p:cNvSpPr/>
          <p:nvPr/>
        </p:nvSpPr>
        <p:spPr>
          <a:xfrm>
            <a:off x="5850833" y="5484479"/>
            <a:ext cx="1680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accent6"/>
                </a:solidFill>
              </a:rPr>
              <a:t>prisma regolare</a:t>
            </a:r>
          </a:p>
        </p:txBody>
      </p:sp>
    </p:spTree>
    <p:extLst>
      <p:ext uri="{BB962C8B-B14F-4D97-AF65-F5344CB8AC3E}">
        <p14:creationId xmlns:p14="http://schemas.microsoft.com/office/powerpoint/2010/main" val="2449578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PARALLELEPIPEDO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Un prisma avente per base due parallelogrammi prende il nome di parallelepipedo. </a:t>
            </a:r>
            <a:endParaRPr lang="it-IT" b="1" dirty="0"/>
          </a:p>
          <a:p>
            <a:pPr marL="0" indent="0">
              <a:buNone/>
            </a:pPr>
            <a:r>
              <a:rPr lang="it-IT" dirty="0">
                <a:effectLst/>
              </a:rPr>
              <a:t>Il parallelepipedo è limitato da sei parallelogrammi a due a due congruenti e situati su piani paralleli.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quattro diagonali si bisecano, cioè si incontrano in un punto </a:t>
            </a:r>
            <a:r>
              <a:rPr lang="it-IT" i="1" dirty="0">
                <a:effectLst/>
              </a:rPr>
              <a:t>O</a:t>
            </a:r>
            <a:r>
              <a:rPr lang="it-IT" dirty="0">
                <a:effectLst/>
              </a:rPr>
              <a:t> che è il punto medio di ciascuna:</a:t>
            </a:r>
          </a:p>
          <a:p>
            <a:pPr lvl="1">
              <a:tabLst>
                <a:tab pos="1724025" algn="l"/>
                <a:tab pos="2889250" algn="l"/>
                <a:tab pos="4000500" algn="l"/>
              </a:tabLst>
            </a:pPr>
            <a:r>
              <a:rPr lang="it-IT" b="1" i="1" dirty="0">
                <a:effectLst/>
              </a:rPr>
              <a:t>AO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OC</a:t>
            </a:r>
            <a:r>
              <a:rPr lang="it-IT" b="1" dirty="0">
                <a:effectLst/>
              </a:rPr>
              <a:t>′ 	</a:t>
            </a:r>
            <a:r>
              <a:rPr lang="it-IT" b="1" i="1" dirty="0">
                <a:effectLst/>
              </a:rPr>
              <a:t>BO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OD</a:t>
            </a:r>
            <a:r>
              <a:rPr lang="it-IT" b="1" dirty="0">
                <a:effectLst/>
              </a:rPr>
              <a:t>′</a:t>
            </a:r>
            <a:r>
              <a:rPr lang="it-IT" b="1" i="1" dirty="0">
                <a:effectLst/>
              </a:rPr>
              <a:t> 	CO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OA</a:t>
            </a:r>
            <a:r>
              <a:rPr lang="it-IT" b="1" dirty="0">
                <a:effectLst/>
              </a:rPr>
              <a:t>’</a:t>
            </a:r>
            <a:r>
              <a:rPr lang="it-IT" b="1" i="1" dirty="0">
                <a:effectLst/>
              </a:rPr>
              <a:t> 	DO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OB</a:t>
            </a:r>
            <a:r>
              <a:rPr lang="it-IT" b="1" dirty="0">
                <a:effectLst/>
              </a:rPr>
              <a:t>’</a:t>
            </a:r>
          </a:p>
          <a:p>
            <a:pPr marL="0" indent="0">
              <a:buNone/>
            </a:pPr>
            <a:endParaRPr lang="it-IT" b="1" dirty="0">
              <a:effectLst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CC9C129-11EE-CF40-84D0-F5E0EE11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275" y="3429000"/>
            <a:ext cx="27114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9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effectLst/>
              </a:rPr>
              <a:t>Un parallelepipedo retto avente per base due rettangoli si dice parallelepipedo rettangolo.</a:t>
            </a:r>
            <a:endParaRPr lang="it-IT" b="1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Il parallelepipedo rettangolo è limitato da sei rettangoli congruenti a due a due e situati su piani paralleli.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quattro diagonali sono congruenti fra loro e si bisecano:</a:t>
            </a:r>
          </a:p>
          <a:p>
            <a:pPr lvl="1"/>
            <a:r>
              <a:rPr lang="it-IT" b="1" i="1" dirty="0">
                <a:effectLst/>
              </a:rPr>
              <a:t>AO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OC</a:t>
            </a:r>
            <a:r>
              <a:rPr lang="it-IT" b="1" dirty="0">
                <a:effectLst/>
              </a:rPr>
              <a:t>′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BO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OD</a:t>
            </a:r>
            <a:r>
              <a:rPr lang="it-IT" b="1" dirty="0">
                <a:effectLst/>
              </a:rPr>
              <a:t>′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CO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OA</a:t>
            </a:r>
            <a:r>
              <a:rPr lang="it-IT" b="1" dirty="0">
                <a:effectLst/>
              </a:rPr>
              <a:t>′ =</a:t>
            </a:r>
            <a:r>
              <a:rPr lang="it-IT" b="1" i="1" dirty="0">
                <a:effectLst/>
              </a:rPr>
              <a:t> DO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OB</a:t>
            </a:r>
            <a:r>
              <a:rPr lang="it-IT" b="1" dirty="0">
                <a:effectLst/>
              </a:rPr>
              <a:t>′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 tre spigoli che escono da uno stesso vertice sono detti </a:t>
            </a:r>
            <a:r>
              <a:rPr lang="it-IT" b="1" dirty="0">
                <a:effectLst/>
              </a:rPr>
              <a:t>dimensioni del parallelepipedo</a:t>
            </a:r>
            <a:r>
              <a:rPr lang="it-IT" dirty="0">
                <a:effectLst/>
              </a:rPr>
              <a:t>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7686D39-D9F9-A642-B7FB-ABFB00A3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3406744"/>
            <a:ext cx="3787202" cy="25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14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CUBO</a:t>
            </a:r>
            <a:r>
              <a:rPr lang="it-IT" b="1" dirty="0">
                <a:solidFill>
                  <a:srgbClr val="FF0000"/>
                </a:solidFill>
                <a:effectLst/>
              </a:rPr>
              <a:t> </a:t>
            </a:r>
          </a:p>
          <a:p>
            <a:pPr marL="0" indent="0">
              <a:buNone/>
            </a:pPr>
            <a:r>
              <a:rPr lang="it-IT" b="1" dirty="0">
                <a:effectLst/>
              </a:rPr>
              <a:t>Un cubo è un parallelepipedo rettangolo che ha le tre dimensioni congruenti.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Il cubo ha gli spigoli tutti congruenti fra loro. 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Le facce sono costituite da sei quadrati congruenti.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8D43BAF-E653-BA49-B4D6-7899C579A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762" y="2924944"/>
            <a:ext cx="2000476" cy="20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9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Misura della diagonale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698976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diagonale</a:t>
                </a:r>
                <a:r>
                  <a:rPr lang="it-IT" dirty="0">
                    <a:effectLst/>
                  </a:rPr>
                  <a:t> di un parallelepipedo rettangolo è il segmento che unisce due vertici non appartenenti alla stessa faccia, come per esempio </a:t>
                </a:r>
                <a:r>
                  <a:rPr lang="it-IT" i="1" dirty="0">
                    <a:effectLst/>
                  </a:rPr>
                  <a:t>BD</a:t>
                </a:r>
                <a:r>
                  <a:rPr lang="it-IT" dirty="0">
                    <a:effectLst/>
                  </a:rPr>
                  <a:t>′.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misura della diagonale di un parallelepipedo rettangolo</a:t>
                </a:r>
                <a:r>
                  <a:rPr lang="it-IT" dirty="0">
                    <a:effectLst/>
                  </a:rPr>
                  <a:t> è uguale alla radice quadrata della somma dei quadrati delle tre dimensioni:</a:t>
                </a:r>
                <a:endParaRPr lang="it-IT" dirty="0"/>
              </a:p>
              <a:p>
                <a:pPr lvl="1"/>
                <a:r>
                  <a:rPr lang="it-IT" b="1" i="1" dirty="0">
                    <a:effectLst/>
                  </a:rPr>
                  <a:t>d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b="1" i="1" dirty="0">
                  <a:effectLst/>
                </a:endParaRP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Le formule inverse ci permettono di calcolare una dimensione conoscendo le altre due e la misura della diagonale:</a:t>
                </a:r>
              </a:p>
              <a:p>
                <a:pPr lvl="1"/>
                <a:r>
                  <a:rPr lang="it-IT" b="1" i="1" dirty="0"/>
                  <a:t>a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b="1" i="1" dirty="0">
                  <a:effectLst/>
                </a:endParaRPr>
              </a:p>
              <a:p>
                <a:pPr lvl="1"/>
                <a:r>
                  <a:rPr lang="it-IT" b="1" i="1" dirty="0"/>
                  <a:t>b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b="1" i="1" dirty="0"/>
              </a:p>
              <a:p>
                <a:pPr lvl="1"/>
                <a:r>
                  <a:rPr lang="it-IT" b="1" i="1" dirty="0"/>
                  <a:t>c</a:t>
                </a:r>
                <a:r>
                  <a:rPr lang="it-IT" b="1" i="1" dirty="0">
                    <a:effectLst/>
                  </a:rPr>
                  <a:t>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it-IT" b="1" i="1" baseline="30000" smtClean="0"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it-IT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  <m:r>
                          <a:rPr lang="it-IT" b="1" i="1" baseline="3000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it-IT" b="1" i="1" dirty="0">
                  <a:effectLst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698976" cy="4536000"/>
              </a:xfrm>
              <a:blipFill>
                <a:blip r:embed="rId2"/>
                <a:stretch>
                  <a:fillRect l="-535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BE2256EA-9911-E243-8DA6-7E761CCFB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22" y="1602000"/>
            <a:ext cx="231037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2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Misura della diagonale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482952" cy="4536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it-IT" dirty="0">
                    <a:effectLst/>
                  </a:rPr>
                  <a:t>Nel caso del cubo, indicando con </a:t>
                </a:r>
                <a:r>
                  <a:rPr lang="it-IT" i="1" dirty="0">
                    <a:effectLst/>
                  </a:rPr>
                  <a:t>l</a:t>
                </a:r>
                <a:r>
                  <a:rPr lang="it-IT" dirty="0">
                    <a:effectLst/>
                  </a:rPr>
                  <a:t> la misura dello spigolo, avremo:</a:t>
                </a:r>
              </a:p>
              <a:p>
                <a:pPr lvl="1"/>
                <a:r>
                  <a:rPr lang="it-IT" b="1" i="1" dirty="0">
                    <a:effectLst/>
                  </a:rPr>
                  <a:t>a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b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c </a:t>
                </a:r>
                <a:r>
                  <a:rPr lang="it-IT" b="1" dirty="0">
                    <a:effectLst/>
                  </a:rPr>
                  <a:t>=</a:t>
                </a:r>
                <a:r>
                  <a:rPr lang="it-IT" b="1" i="1" dirty="0">
                    <a:effectLst/>
                  </a:rPr>
                  <a:t> l</a:t>
                </a:r>
              </a:p>
              <a:p>
                <a:pPr marL="0" indent="0">
                  <a:buNone/>
                </a:pPr>
                <a:endParaRPr lang="it-IT" dirty="0">
                  <a:effectLst/>
                </a:endParaRPr>
              </a:p>
              <a:p>
                <a:pPr marL="0" indent="0">
                  <a:buNone/>
                </a:pPr>
                <a:r>
                  <a:rPr lang="it-IT" dirty="0">
                    <a:effectLst/>
                  </a:rPr>
                  <a:t>La </a:t>
                </a:r>
                <a:r>
                  <a:rPr lang="it-IT" b="1" dirty="0">
                    <a:effectLst/>
                  </a:rPr>
                  <a:t>misura della diagonale del cubo </a:t>
                </a:r>
                <a:r>
                  <a:rPr lang="it-IT" dirty="0">
                    <a:effectLst/>
                  </a:rPr>
                  <a:t>si ottiene moltiplicando la misura dello spigolo per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0" i="1" smtClean="0"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it-IT" dirty="0">
                    <a:effectLst/>
                  </a:rPr>
                  <a:t>:</a:t>
                </a:r>
              </a:p>
              <a:p>
                <a:pPr lvl="1"/>
                <a:r>
                  <a:rPr lang="it-IT" b="1" i="1" dirty="0"/>
                  <a:t>d </a:t>
                </a:r>
                <a:r>
                  <a:rPr lang="it-IT" b="1" dirty="0"/>
                  <a:t>=</a:t>
                </a:r>
                <a:r>
                  <a:rPr lang="it-IT" b="1" i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it-IT" b="1" i="1" smtClean="0">
                            <a:effectLst/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it-IT" b="1" i="1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it-IT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it-IT" b="1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𝒍</m:t>
                    </m:r>
                  </m:oMath>
                </a14:m>
                <a:endParaRPr lang="it-IT" b="1" i="1" dirty="0">
                  <a:effectLst/>
                </a:endParaRP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L</a:t>
                </a:r>
                <a:r>
                  <a:rPr lang="it-IT" dirty="0">
                    <a:effectLst/>
                  </a:rPr>
                  <a:t>a formula inversa ci permette di calcolare la misura dello spigolo conoscendo quella della diagonale:</a:t>
                </a:r>
              </a:p>
              <a:p>
                <a:pPr lvl="1"/>
                <a:r>
                  <a:rPr lang="it-IT" b="1" i="1" dirty="0"/>
                  <a:t>l</a:t>
                </a:r>
                <a:r>
                  <a:rPr lang="it-IT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it-IT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it-IT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it-IT" b="1" dirty="0">
                  <a:effectLst/>
                </a:endParaRPr>
              </a:p>
              <a:p>
                <a:pPr marL="0" indent="0">
                  <a:buNone/>
                </a:pPr>
                <a:endParaRPr lang="it-IT" b="1" i="1" dirty="0">
                  <a:effectLst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97BDCD5D-82C0-4F3D-A0AB-E36FF438FB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57200" y="1602000"/>
                <a:ext cx="5482952" cy="4536000"/>
              </a:xfrm>
              <a:blipFill>
                <a:blip r:embed="rId2"/>
                <a:stretch>
                  <a:fillRect l="-556" t="-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7BE5121C-77E5-3843-A467-DBD01AE9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517650"/>
            <a:ext cx="2462428" cy="21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6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334C8A-7BCE-4434-B27D-026D0613C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Superficie dei prismi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DCD5D-82C0-4F3D-A0AB-E36FF438FB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accent2">
                    <a:lumMod val="75000"/>
                  </a:schemeClr>
                </a:solidFill>
                <a:effectLst/>
              </a:rPr>
              <a:t>PRISMA RETTO</a:t>
            </a: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effectLst/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it-IT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it-IT" dirty="0">
                <a:effectLst/>
              </a:rPr>
              <a:t>Lo </a:t>
            </a:r>
            <a:r>
              <a:rPr lang="it-IT" b="1" dirty="0">
                <a:effectLst/>
              </a:rPr>
              <a:t>sviluppo della superficie totale di un prisma retto </a:t>
            </a:r>
            <a:r>
              <a:rPr lang="it-IT" dirty="0">
                <a:effectLst/>
              </a:rPr>
              <a:t>è costituito 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un rettangolo che rappresenta lo sviluppo della superficie laterale;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due poligoni congruenti che sono le basi del prisma.</a:t>
            </a:r>
          </a:p>
          <a:p>
            <a:pPr marL="0" indent="0">
              <a:buNone/>
            </a:pPr>
            <a:r>
              <a:rPr lang="it-IT" dirty="0">
                <a:effectLst/>
              </a:rPr>
              <a:t>Il rettangolo ha per base il perimetro del poligono di base del prisma e per altezza l’altezza del prisma.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laterale di un prisma retto </a:t>
            </a:r>
            <a:r>
              <a:rPr lang="it-IT" dirty="0">
                <a:effectLst/>
              </a:rPr>
              <a:t>si ottiene moltiplicando la misura del perimetro del poligono di base per la misura dell’altezza del prisma:</a:t>
            </a:r>
            <a:endParaRPr lang="it-IT" dirty="0"/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l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 </a:t>
            </a:r>
            <a:r>
              <a:rPr lang="it-IT" b="1" i="1" dirty="0">
                <a:effectLst/>
              </a:rPr>
              <a:t>2p · 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effectLst/>
              </a:rPr>
              <a:t>L’</a:t>
            </a:r>
            <a:r>
              <a:rPr lang="it-IT" b="1" dirty="0">
                <a:effectLst/>
              </a:rPr>
              <a:t>area della superficie totale di un prisma retto </a:t>
            </a:r>
            <a:r>
              <a:rPr lang="it-IT" dirty="0">
                <a:effectLst/>
              </a:rPr>
              <a:t>si ottiene addizionando all’area della superficie laterale l’area delle due basi:</a:t>
            </a:r>
          </a:p>
          <a:p>
            <a:pPr lvl="1"/>
            <a:r>
              <a:rPr lang="it-IT" b="1" i="1" dirty="0">
                <a:effectLst/>
              </a:rPr>
              <a:t>A</a:t>
            </a:r>
            <a:r>
              <a:rPr lang="it-IT" b="1" i="1" baseline="-25000" dirty="0">
                <a:effectLst/>
              </a:rPr>
              <a:t>t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=</a:t>
            </a:r>
            <a:r>
              <a:rPr lang="it-IT" b="1" i="1" dirty="0">
                <a:effectLst/>
              </a:rPr>
              <a:t> A</a:t>
            </a:r>
            <a:r>
              <a:rPr lang="it-IT" b="1" i="1" baseline="-25000" dirty="0">
                <a:effectLst/>
              </a:rPr>
              <a:t>l</a:t>
            </a:r>
            <a:r>
              <a:rPr lang="it-IT" b="1" i="1" dirty="0">
                <a:effectLst/>
              </a:rPr>
              <a:t> </a:t>
            </a:r>
            <a:r>
              <a:rPr lang="it-IT" b="1" dirty="0">
                <a:effectLst/>
              </a:rPr>
              <a:t>+</a:t>
            </a:r>
            <a:r>
              <a:rPr lang="it-IT" b="1" i="1" dirty="0">
                <a:effectLst/>
              </a:rPr>
              <a:t> 2A</a:t>
            </a:r>
            <a:r>
              <a:rPr lang="it-IT" b="1" i="1" baseline="-25000" dirty="0">
                <a:effectLst/>
              </a:rPr>
              <a:t>b</a:t>
            </a:r>
            <a:r>
              <a:rPr lang="it-IT" b="1" i="1" dirty="0">
                <a:effectLst/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1751126-9019-EE44-AC5B-5601F9131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756" y="1579820"/>
            <a:ext cx="4392488" cy="150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290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1813</Words>
  <Application>Microsoft Macintosh PowerPoint</Application>
  <PresentationFormat>Presentazione su schermo (4:3)</PresentationFormat>
  <Paragraphs>225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Tema di Office</vt:lpstr>
      <vt:lpstr>Presentazione standard di PowerPoint</vt:lpstr>
      <vt:lpstr>Prismi</vt:lpstr>
      <vt:lpstr>Prismi</vt:lpstr>
      <vt:lpstr>Prismi</vt:lpstr>
      <vt:lpstr>Prismi</vt:lpstr>
      <vt:lpstr>Prismi</vt:lpstr>
      <vt:lpstr>Misura della diagonale</vt:lpstr>
      <vt:lpstr>Misura della diagonale</vt:lpstr>
      <vt:lpstr>Superficie dei prismi</vt:lpstr>
      <vt:lpstr>Superficie dei prismi</vt:lpstr>
      <vt:lpstr>Superficie dei prismi</vt:lpstr>
      <vt:lpstr>Volume dei prismi</vt:lpstr>
      <vt:lpstr>Volume dei prismi</vt:lpstr>
      <vt:lpstr>Volume dei prismi</vt:lpstr>
      <vt:lpstr>Piramidi</vt:lpstr>
      <vt:lpstr>Piramidi</vt:lpstr>
      <vt:lpstr>Piramidi</vt:lpstr>
      <vt:lpstr>Piramidi</vt:lpstr>
      <vt:lpstr>Piramidi</vt:lpstr>
      <vt:lpstr>Piramidi</vt:lpstr>
      <vt:lpstr>Piramidi</vt:lpstr>
      <vt:lpstr>Superficie e volume della piramide retta</vt:lpstr>
      <vt:lpstr>Superficie e volume della piramide retta</vt:lpstr>
      <vt:lpstr>Poliedri composti</vt:lpstr>
      <vt:lpstr>Poliedri composti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Quadrilateri</dc:title>
  <dc:creator>Elisa Favro</dc:creator>
  <cp:lastModifiedBy>Utente di Microsoft Office</cp:lastModifiedBy>
  <cp:revision>67</cp:revision>
  <dcterms:created xsi:type="dcterms:W3CDTF">2020-05-11T09:05:56Z</dcterms:created>
  <dcterms:modified xsi:type="dcterms:W3CDTF">2021-04-16T09:48:13Z</dcterms:modified>
</cp:coreProperties>
</file>